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59" r:id="rId6"/>
    <p:sldId id="263" r:id="rId7"/>
    <p:sldId id="260" r:id="rId8"/>
    <p:sldId id="261" r:id="rId9"/>
    <p:sldId id="262" r:id="rId10"/>
    <p:sldId id="265" r:id="rId11"/>
    <p:sldId id="266" r:id="rId1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F3EF-B9F2-4DDB-8661-91DD56953C7F}" type="datetimeFigureOut">
              <a:rPr lang="pl-PL" smtClean="0"/>
              <a:t>2016-10-05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D9C2-5D91-4F13-92F1-48839348F3E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7066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F3EF-B9F2-4DDB-8661-91DD56953C7F}" type="datetimeFigureOut">
              <a:rPr lang="pl-PL" smtClean="0"/>
              <a:t>2016-10-05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D9C2-5D91-4F13-92F1-48839348F3E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9317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F3EF-B9F2-4DDB-8661-91DD56953C7F}" type="datetimeFigureOut">
              <a:rPr lang="pl-PL" smtClean="0"/>
              <a:t>2016-10-05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D9C2-5D91-4F13-92F1-48839348F3E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22739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F3EF-B9F2-4DDB-8661-91DD56953C7F}" type="datetimeFigureOut">
              <a:rPr lang="pl-PL" smtClean="0"/>
              <a:t>2016-10-05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D9C2-5D91-4F13-92F1-48839348F3E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9166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F3EF-B9F2-4DDB-8661-91DD56953C7F}" type="datetimeFigureOut">
              <a:rPr lang="pl-PL" smtClean="0"/>
              <a:t>2016-10-05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D9C2-5D91-4F13-92F1-48839348F3E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14694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F3EF-B9F2-4DDB-8661-91DD56953C7F}" type="datetimeFigureOut">
              <a:rPr lang="pl-PL" smtClean="0"/>
              <a:t>2016-10-05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D9C2-5D91-4F13-92F1-48839348F3E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3642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F3EF-B9F2-4DDB-8661-91DD56953C7F}" type="datetimeFigureOut">
              <a:rPr lang="pl-PL" smtClean="0"/>
              <a:t>2016-10-05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D9C2-5D91-4F13-92F1-48839348F3E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42095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F3EF-B9F2-4DDB-8661-91DD56953C7F}" type="datetimeFigureOut">
              <a:rPr lang="pl-PL" smtClean="0"/>
              <a:t>2016-10-05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D9C2-5D91-4F13-92F1-48839348F3E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9931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F3EF-B9F2-4DDB-8661-91DD56953C7F}" type="datetimeFigureOut">
              <a:rPr lang="pl-PL" smtClean="0"/>
              <a:t>2016-10-05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D9C2-5D91-4F13-92F1-48839348F3E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82344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F3EF-B9F2-4DDB-8661-91DD56953C7F}" type="datetimeFigureOut">
              <a:rPr lang="pl-PL" smtClean="0"/>
              <a:t>2016-10-05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D9C2-5D91-4F13-92F1-48839348F3E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4318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F3EF-B9F2-4DDB-8661-91DD56953C7F}" type="datetimeFigureOut">
              <a:rPr lang="pl-PL" smtClean="0"/>
              <a:t>2016-10-05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D9C2-5D91-4F13-92F1-48839348F3E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7140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1F3EF-B9F2-4DDB-8661-91DD56953C7F}" type="datetimeFigureOut">
              <a:rPr lang="pl-PL" smtClean="0"/>
              <a:t>2016-10-05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5D9C2-5D91-4F13-92F1-48839348F3E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8086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unic.un.org.pl/common/news.php?nfid_big=376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71600" y="188641"/>
            <a:ext cx="7219056" cy="3456384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61048"/>
            <a:ext cx="6400800" cy="1777752"/>
          </a:xfrm>
        </p:spPr>
        <p:txBody>
          <a:bodyPr/>
          <a:lstStyle/>
          <a:p>
            <a:r>
              <a:rPr lang="pl-PL" b="1" i="1" dirty="0">
                <a:solidFill>
                  <a:schemeClr val="tx1"/>
                </a:solidFill>
              </a:rPr>
              <a:t>Jak zapewnić mieszkańcom Ziemi czystą wodę i odpowiednie warunki sanitarne?</a:t>
            </a:r>
            <a:endParaRPr lang="pl-PL" dirty="0">
              <a:solidFill>
                <a:schemeClr val="tx1"/>
              </a:solidFill>
            </a:endParaRPr>
          </a:p>
          <a:p>
            <a:endParaRPr lang="pl-PL" i="1" dirty="0">
              <a:solidFill>
                <a:schemeClr val="tx1"/>
              </a:solidFill>
            </a:endParaRPr>
          </a:p>
        </p:txBody>
      </p:sp>
      <p:pic>
        <p:nvPicPr>
          <p:cNvPr id="4" name="Obraz 3" descr="Goal-6.jpg">
            <a:hlinkClick r:id="rId2" tooltip="&quot;Goal-6.jpg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8640"/>
            <a:ext cx="3672408" cy="345638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az 4" descr="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88640"/>
            <a:ext cx="3546648" cy="3456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1059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i="1" dirty="0" smtClean="0"/>
              <a:t>Pewnego dnia w Krakowie…</a:t>
            </a:r>
            <a:endParaRPr lang="pl-PL" i="1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5717927"/>
              </p:ext>
            </p:extLst>
          </p:nvPr>
        </p:nvGraphicFramePr>
        <p:xfrm>
          <a:off x="755576" y="1340768"/>
          <a:ext cx="7776864" cy="46085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76864"/>
              </a:tblGrid>
              <a:tr h="4608512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</a:rPr>
                        <a:t>  </a:t>
                      </a: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dirty="0">
                          <a:effectLst/>
                        </a:rPr>
                        <a:t>    Janek mieszka w Krakowie. Pewnego dnia rano odkręcił kran </a:t>
                      </a:r>
                      <a:r>
                        <a:rPr lang="pl-PL" sz="2000" dirty="0" smtClean="0">
                          <a:effectLst/>
                        </a:rPr>
                        <a:t/>
                      </a:r>
                      <a:br>
                        <a:rPr lang="pl-PL" sz="2000" dirty="0" smtClean="0">
                          <a:effectLst/>
                        </a:rPr>
                      </a:br>
                      <a:r>
                        <a:rPr lang="pl-PL" sz="2000" dirty="0" smtClean="0">
                          <a:effectLst/>
                        </a:rPr>
                        <a:t>w </a:t>
                      </a:r>
                      <a:r>
                        <a:rPr lang="pl-PL" sz="2000" dirty="0">
                          <a:effectLst/>
                        </a:rPr>
                        <a:t>łazience i nie popłynęła z niego ani jedna kropla wody… Okazało się, ze nie ma wody ani w jego domu, ani na całym osiedlu, </a:t>
                      </a:r>
                      <a:r>
                        <a:rPr lang="pl-PL" sz="2000" dirty="0" smtClean="0">
                          <a:effectLst/>
                        </a:rPr>
                        <a:t>ale</a:t>
                      </a:r>
                      <a:br>
                        <a:rPr lang="pl-PL" sz="2000" dirty="0" smtClean="0">
                          <a:effectLst/>
                        </a:rPr>
                      </a:br>
                      <a:r>
                        <a:rPr lang="pl-PL" sz="2000" dirty="0" smtClean="0">
                          <a:effectLst/>
                        </a:rPr>
                        <a:t> </a:t>
                      </a:r>
                      <a:r>
                        <a:rPr lang="pl-PL" sz="2000" dirty="0">
                          <a:effectLst/>
                        </a:rPr>
                        <a:t>i w Krakowie. W porannych wiadomościach podano informację </a:t>
                      </a:r>
                      <a:r>
                        <a:rPr lang="pl-PL" sz="2000" dirty="0" smtClean="0">
                          <a:effectLst/>
                        </a:rPr>
                        <a:t/>
                      </a:r>
                      <a:br>
                        <a:rPr lang="pl-PL" sz="2000" dirty="0" smtClean="0">
                          <a:effectLst/>
                        </a:rPr>
                      </a:br>
                      <a:r>
                        <a:rPr lang="pl-PL" sz="2000" dirty="0" smtClean="0">
                          <a:effectLst/>
                        </a:rPr>
                        <a:t>o </a:t>
                      </a:r>
                      <a:r>
                        <a:rPr lang="pl-PL" sz="2000" dirty="0">
                          <a:effectLst/>
                        </a:rPr>
                        <a:t>cyberataku na miasto Kraków, w wyniku którego ujęcia wody </a:t>
                      </a:r>
                      <a:r>
                        <a:rPr lang="pl-PL" sz="2000" dirty="0" smtClean="0">
                          <a:effectLst/>
                        </a:rPr>
                        <a:t>pitnej w </a:t>
                      </a:r>
                      <a:r>
                        <a:rPr lang="pl-PL" sz="2000" dirty="0">
                          <a:effectLst/>
                        </a:rPr>
                        <a:t>całym mieście zostały zanieczyszczone i trzeba było wstrzymać dostawy wody do mieszkań, szkół i miejsc pracy. Jak mieszkańcy tego prawie milionowego miasta poradzą sobie z tym problemem wiedząc , że potrzeba co najmniej tydzień czasu na uzdatnienie wody w miejskich ujęciach ? Jakie zagrożenia dla Krakowa pojawić się mogą w związku z </a:t>
                      </a:r>
                      <a:r>
                        <a:rPr lang="pl-PL" sz="2000" dirty="0" smtClean="0">
                          <a:effectLst/>
                        </a:rPr>
                        <a:t>tą </a:t>
                      </a:r>
                      <a:r>
                        <a:rPr lang="pl-PL" sz="2000" dirty="0">
                          <a:effectLst/>
                        </a:rPr>
                        <a:t>sytuacją? Co powinien zrobić sztab kryzysowy Krakowa?</a:t>
                      </a: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1250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Fakty o wodzie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 smtClean="0"/>
              <a:t>2,4 mld ludzi nie ma dostępu do podstawowych urządzeń sanitarnych – toalety, latryny</a:t>
            </a:r>
          </a:p>
          <a:p>
            <a:r>
              <a:rPr lang="pl-PL" dirty="0" smtClean="0"/>
              <a:t>40 % ludności naszej planety cierpi na niedostatek wody</a:t>
            </a:r>
          </a:p>
          <a:p>
            <a:r>
              <a:rPr lang="pl-PL" dirty="0" smtClean="0"/>
              <a:t>codziennie 1000 dzieci umiera z powodu biegunki lub jej powikłań (m.in. na skutek braku dostępu do czystej wody)</a:t>
            </a:r>
          </a:p>
          <a:p>
            <a:r>
              <a:rPr lang="pl-PL" dirty="0" smtClean="0"/>
              <a:t>70% ofiar klęsk żywiołowych to ofiary powodzi </a:t>
            </a:r>
            <a:br>
              <a:rPr lang="pl-PL" dirty="0" smtClean="0"/>
            </a:br>
            <a:r>
              <a:rPr lang="pl-PL" dirty="0" smtClean="0"/>
              <a:t>i innych katastrof związanych z wodą </a:t>
            </a:r>
            <a:br>
              <a:rPr lang="pl-PL" dirty="0" smtClean="0"/>
            </a:br>
            <a:r>
              <a:rPr lang="pl-PL" dirty="0" smtClean="0"/>
              <a:t>                                     - </a:t>
            </a:r>
            <a:r>
              <a:rPr lang="pl-PL" i="1" dirty="0" smtClean="0"/>
              <a:t>Polska Akcja Humanitarna</a:t>
            </a:r>
            <a:endParaRPr lang="pl-PL" i="1" dirty="0"/>
          </a:p>
        </p:txBody>
      </p:sp>
    </p:spTree>
    <p:extLst>
      <p:ext uri="{BB962C8B-B14F-4D97-AF65-F5344CB8AC3E}">
        <p14:creationId xmlns:p14="http://schemas.microsoft.com/office/powerpoint/2010/main" val="8114983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Skutki niedoboru wody w organizmie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pl-PL" dirty="0" smtClean="0"/>
              <a:t>Podobno strata 1% wody w organizmie powoduje już uporczywy ból głowy. Bardzo często nie rozpoznajemy tego i zamiast nawodnić organizm, jemy, co może być przyczyną otyłości.</a:t>
            </a:r>
          </a:p>
          <a:p>
            <a:r>
              <a:rPr lang="pl-PL" dirty="0" smtClean="0"/>
              <a:t>Strata 10 % wody w organizmie może spowodować śmierć.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560085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Prawo do wody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pl-PL" dirty="0" smtClean="0"/>
              <a:t>28 czerwca 2010 roku Zgromadzenie Ogólne ONZ przyjęło rezolucję, w </a:t>
            </a:r>
            <a:r>
              <a:rPr lang="pl-PL" dirty="0"/>
              <a:t>której uznano dostęp do czystej wody i sanitariatów jako prawo człowieka. 122 przedstawicieli głosowało za,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nikt </a:t>
            </a:r>
            <a:r>
              <a:rPr lang="pl-PL" dirty="0"/>
              <a:t>przeciw, a 41 (w tym przedstawiciel Polski) wstrzymało się od głosu. Inicjatorem rezolucji była Boliwia</a:t>
            </a:r>
            <a:r>
              <a:rPr lang="pl-PL" dirty="0" smtClean="0"/>
              <a:t>.</a:t>
            </a:r>
          </a:p>
          <a:p>
            <a:pPr marL="0" indent="0" algn="just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92626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994122"/>
          </a:xfrm>
        </p:spPr>
        <p:txBody>
          <a:bodyPr>
            <a:noAutofit/>
          </a:bodyPr>
          <a:lstStyle/>
          <a:p>
            <a:r>
              <a:rPr lang="pl-PL" sz="3600" dirty="0" smtClean="0"/>
              <a:t>Prawo do wody to także kwestia godności …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pl-PL" i="1" dirty="0" smtClean="0"/>
              <a:t>    „Stały dostęp do wody i sanitarność to nie tylko gwarancja zdrowia, ale także szansa na rozwój społeczeństw i walki z ubóstwem”.</a:t>
            </a:r>
            <a:endParaRPr lang="pl-PL" i="1" dirty="0"/>
          </a:p>
        </p:txBody>
      </p:sp>
    </p:spTree>
    <p:extLst>
      <p:ext uri="{BB962C8B-B14F-4D97-AF65-F5344CB8AC3E}">
        <p14:creationId xmlns:p14="http://schemas.microsoft.com/office/powerpoint/2010/main" val="1816312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l-PL" sz="4000" dirty="0" smtClean="0"/>
              <a:t> Cele Zrównoważonego Rozwoju</a:t>
            </a:r>
            <a:endParaRPr lang="pl-PL" sz="4000" dirty="0"/>
          </a:p>
        </p:txBody>
      </p:sp>
      <p:pic>
        <p:nvPicPr>
          <p:cNvPr id="4" name="Symbol zastępczy zawartości 3" descr="Znalezione obrazy dla zapytania cele zrównowa&amp;zdot;onego rozwoju 2015 grafika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399584"/>
            <a:ext cx="7128792" cy="396334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Prostokąt 4"/>
          <p:cNvSpPr/>
          <p:nvPr/>
        </p:nvSpPr>
        <p:spPr>
          <a:xfrm>
            <a:off x="395536" y="1340769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dirty="0" smtClean="0"/>
              <a:t>Opracowane i przyjęte na kolejne 15 lat, czyli od 2015 do 2030 roku. Jest ich 17. 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2124037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pl-PL" dirty="0" smtClean="0"/>
              <a:t>Cele Zrównoważonego Rozwoju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363272" cy="4785395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pl-PL" b="1" i="1" dirty="0"/>
              <a:t>Cel 6: Zapewnić wszystkim ludziom dostęp do wody i warunków </a:t>
            </a:r>
            <a:r>
              <a:rPr lang="pl-PL" b="1" i="1" dirty="0" smtClean="0"/>
              <a:t>sanitarnych</a:t>
            </a:r>
          </a:p>
          <a:p>
            <a:pPr marL="0" indent="0" algn="ctr">
              <a:buNone/>
            </a:pPr>
            <a:endParaRPr lang="pl-PL" dirty="0"/>
          </a:p>
          <a:p>
            <a:pPr marL="0" indent="0" algn="just">
              <a:buNone/>
            </a:pPr>
            <a:r>
              <a:rPr lang="pl-PL" sz="3000" dirty="0" smtClean="0"/>
              <a:t>Działania z nim związane mają na celu rozszerzyć międzynarodową współpracę, budowę potencjału krajów rozwijających się w celu:</a:t>
            </a:r>
          </a:p>
          <a:p>
            <a:pPr algn="just">
              <a:buFontTx/>
              <a:buChar char="-"/>
            </a:pPr>
            <a:r>
              <a:rPr lang="pl-PL" sz="3000" dirty="0"/>
              <a:t>g</a:t>
            </a:r>
            <a:r>
              <a:rPr lang="pl-PL" sz="3000" dirty="0" smtClean="0"/>
              <a:t>romadzenia wody</a:t>
            </a:r>
          </a:p>
          <a:p>
            <a:pPr algn="just">
              <a:buFontTx/>
              <a:buChar char="-"/>
            </a:pPr>
            <a:r>
              <a:rPr lang="pl-PL" sz="3000" dirty="0"/>
              <a:t>o</a:t>
            </a:r>
            <a:r>
              <a:rPr lang="pl-PL" sz="3000" dirty="0" smtClean="0"/>
              <a:t>dsalania</a:t>
            </a:r>
          </a:p>
          <a:p>
            <a:pPr algn="just">
              <a:buFontTx/>
              <a:buChar char="-"/>
            </a:pPr>
            <a:r>
              <a:rPr lang="pl-PL" sz="3000" dirty="0"/>
              <a:t>e</a:t>
            </a:r>
            <a:r>
              <a:rPr lang="pl-PL" sz="3000" dirty="0" smtClean="0"/>
              <a:t>fektywnej gospodarki wodnej</a:t>
            </a:r>
          </a:p>
          <a:p>
            <a:pPr algn="just">
              <a:buFontTx/>
              <a:buChar char="-"/>
            </a:pPr>
            <a:r>
              <a:rPr lang="pl-PL" sz="3000" dirty="0"/>
              <a:t>o</a:t>
            </a:r>
            <a:r>
              <a:rPr lang="pl-PL" sz="3000" dirty="0" smtClean="0"/>
              <a:t>czyszczania ścieków</a:t>
            </a:r>
          </a:p>
          <a:p>
            <a:pPr algn="just">
              <a:buFontTx/>
              <a:buChar char="-"/>
            </a:pPr>
            <a:r>
              <a:rPr lang="pl-PL" sz="3000" dirty="0"/>
              <a:t>r</a:t>
            </a:r>
            <a:r>
              <a:rPr lang="pl-PL" sz="3000" dirty="0" smtClean="0"/>
              <a:t>ecyclingu i technologii ponownego wykorzystania wody.</a:t>
            </a:r>
          </a:p>
        </p:txBody>
      </p:sp>
    </p:spTree>
    <p:extLst>
      <p:ext uri="{BB962C8B-B14F-4D97-AF65-F5344CB8AC3E}">
        <p14:creationId xmlns:p14="http://schemas.microsoft.com/office/powerpoint/2010/main" val="35631543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Praca w grupach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 smtClean="0"/>
              <a:t>Grupa A – Zawłaszczanie wody</a:t>
            </a:r>
          </a:p>
          <a:p>
            <a:pPr marL="0" indent="0">
              <a:buNone/>
            </a:pPr>
            <a:r>
              <a:rPr lang="pl-PL" dirty="0" smtClean="0"/>
              <a:t>Grupa B – Konflikty o wodę</a:t>
            </a:r>
          </a:p>
          <a:p>
            <a:pPr marL="0" indent="0">
              <a:buNone/>
            </a:pPr>
            <a:r>
              <a:rPr lang="pl-PL" dirty="0" smtClean="0"/>
              <a:t>Grupa C – Klęski ekologiczne</a:t>
            </a:r>
          </a:p>
          <a:p>
            <a:pPr marL="0" indent="0">
              <a:buNone/>
            </a:pPr>
            <a:r>
              <a:rPr lang="pl-PL" dirty="0" smtClean="0"/>
              <a:t>Grupa D – Tamy na rzekach</a:t>
            </a:r>
          </a:p>
          <a:p>
            <a:pPr marL="0" indent="0">
              <a:buNone/>
            </a:pPr>
            <a:r>
              <a:rPr lang="pl-PL" dirty="0" smtClean="0"/>
              <a:t>Grupa E – Zmiany klimatu, lodowce</a:t>
            </a:r>
          </a:p>
          <a:p>
            <a:pPr marL="0" indent="0">
              <a:buNone/>
            </a:pPr>
            <a:r>
              <a:rPr lang="pl-PL" dirty="0" smtClean="0"/>
              <a:t>Grupa F – JUGAAD, proste technologie czy mogą pomóc mieszkańcom Ziemi?</a:t>
            </a:r>
          </a:p>
        </p:txBody>
      </p:sp>
    </p:spTree>
    <p:extLst>
      <p:ext uri="{BB962C8B-B14F-4D97-AF65-F5344CB8AC3E}">
        <p14:creationId xmlns:p14="http://schemas.microsoft.com/office/powerpoint/2010/main" val="23625246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Pytanie kluczowe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pl-PL" sz="4000" b="1" i="1" dirty="0" smtClean="0"/>
          </a:p>
          <a:p>
            <a:pPr marL="0" indent="0" algn="ctr">
              <a:buNone/>
            </a:pPr>
            <a:r>
              <a:rPr lang="pl-PL" sz="4000" b="1" i="1" dirty="0" smtClean="0"/>
              <a:t>Jak zapewnić mieszkańcom Ziemi czystą wodę i warunki sanitarne?</a:t>
            </a:r>
            <a:endParaRPr lang="pl-PL" sz="4000" b="1" i="1" dirty="0"/>
          </a:p>
        </p:txBody>
      </p:sp>
    </p:spTree>
    <p:extLst>
      <p:ext uri="{BB962C8B-B14F-4D97-AF65-F5344CB8AC3E}">
        <p14:creationId xmlns:p14="http://schemas.microsoft.com/office/powerpoint/2010/main" val="35343320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Literatura: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IGO </a:t>
            </a:r>
            <a:r>
              <a:rPr lang="pl-PL" dirty="0" smtClean="0"/>
              <a:t>„Zawłaszczanie wody. Wprowadzenie</a:t>
            </a:r>
            <a:r>
              <a:rPr lang="pl-PL" dirty="0" smtClean="0"/>
              <a:t>”</a:t>
            </a:r>
          </a:p>
          <a:p>
            <a:r>
              <a:rPr lang="pl-PL" dirty="0"/>
              <a:t>Paweł Jokiel, „Mokre” konflikty, Katedra Hydrologii i Gospodarki Wodnej Uniwersytetu </a:t>
            </a:r>
            <a:r>
              <a:rPr lang="pl-PL" dirty="0" smtClean="0"/>
              <a:t>Łódzkiego</a:t>
            </a:r>
            <a:endParaRPr lang="pl-PL" dirty="0" smtClean="0"/>
          </a:p>
          <a:p>
            <a:r>
              <a:rPr lang="pl-PL" dirty="0"/>
              <a:t>Strona Polskiej Akcji </a:t>
            </a:r>
            <a:r>
              <a:rPr lang="pl-PL" dirty="0" smtClean="0"/>
              <a:t>Humanitarnej</a:t>
            </a:r>
          </a:p>
          <a:p>
            <a:r>
              <a:rPr lang="pl-PL" dirty="0" smtClean="0"/>
              <a:t>Wzór </a:t>
            </a:r>
            <a:r>
              <a:rPr lang="pl-PL" smtClean="0"/>
              <a:t>na Rozwój, CEO</a:t>
            </a:r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504366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319</Words>
  <Application>Microsoft Office PowerPoint</Application>
  <PresentationFormat>Pokaz na ekranie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Prezentacja programu PowerPoint</vt:lpstr>
      <vt:lpstr>Pewnego dnia w Krakowie…</vt:lpstr>
      <vt:lpstr>Fakty o wodzie</vt:lpstr>
      <vt:lpstr>Skutki niedoboru wody w organizmie</vt:lpstr>
      <vt:lpstr>Prawo do wody</vt:lpstr>
      <vt:lpstr>Prawo do wody to także kwestia godności …</vt:lpstr>
      <vt:lpstr> Cele Zrównoważonego Rozwoju</vt:lpstr>
      <vt:lpstr>Cele Zrównoważonego Rozwoju</vt:lpstr>
      <vt:lpstr>Praca w grupach</vt:lpstr>
      <vt:lpstr>Pytanie kluczowe</vt:lpstr>
      <vt:lpstr>Literatura: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Basiaiiwona</dc:creator>
  <cp:lastModifiedBy>Basiaiiwona</cp:lastModifiedBy>
  <cp:revision>12</cp:revision>
  <dcterms:created xsi:type="dcterms:W3CDTF">2016-10-03T11:34:23Z</dcterms:created>
  <dcterms:modified xsi:type="dcterms:W3CDTF">2016-10-05T19:21:19Z</dcterms:modified>
</cp:coreProperties>
</file>