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0" r:id="rId4"/>
    <p:sldId id="261" r:id="rId5"/>
    <p:sldId id="270" r:id="rId6"/>
    <p:sldId id="262" r:id="rId7"/>
    <p:sldId id="257" r:id="rId8"/>
    <p:sldId id="268" r:id="rId9"/>
    <p:sldId id="258" r:id="rId10"/>
    <p:sldId id="259" r:id="rId11"/>
    <p:sldId id="271" r:id="rId12"/>
    <p:sldId id="272" r:id="rId13"/>
    <p:sldId id="275" r:id="rId14"/>
    <p:sldId id="273" r:id="rId15"/>
    <p:sldId id="263" r:id="rId16"/>
    <p:sldId id="279" r:id="rId17"/>
    <p:sldId id="280" r:id="rId18"/>
    <p:sldId id="264" r:id="rId19"/>
    <p:sldId id="265" r:id="rId20"/>
    <p:sldId id="277" r:id="rId21"/>
    <p:sldId id="276" r:id="rId22"/>
    <p:sldId id="267" r:id="rId23"/>
    <p:sldId id="281" r:id="rId24"/>
    <p:sldId id="278" r:id="rId2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6189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0039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712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6866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493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297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148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8539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5971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912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544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48D3A-F42C-4A5C-A98B-F261D403610E}" type="datetimeFigureOut">
              <a:rPr lang="pl-PL" smtClean="0"/>
              <a:t>2016-10-04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91AFC-DDCB-4C12-9543-079C06D477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6059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unic.un.org.pl/common/news.php?nfid_big=38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atlantic.com/latestnews/atlantic-city-completes-eight-lane-road/" TargetMode="External"/><Relationship Id="rId7" Type="http://schemas.openxmlformats.org/officeDocument/2006/relationships/hyperlink" Target="http://resources.gale.com/gettingtogreenr/uncategorized/the-broken-promises-of-masdar-the-worlds-first-zero-carbon-city/" TargetMode="External"/><Relationship Id="rId2" Type="http://schemas.openxmlformats.org/officeDocument/2006/relationships/hyperlink" Target="http://www.miastothinktank.pl/songdo-miasto-przyszlosc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.wikipedia.org/wiki/Plik:Stare_Miasto_Zamo%C5%9B%C4%87_plan.png" TargetMode="External"/><Relationship Id="rId5" Type="http://schemas.openxmlformats.org/officeDocument/2006/relationships/hyperlink" Target="http://www.altasa.pl/siewierz-jeziorna/" TargetMode="External"/><Relationship Id="rId4" Type="http://schemas.openxmlformats.org/officeDocument/2006/relationships/hyperlink" Target="http://nowezerniki.pl/nowe-zerniki-nagrodzone-w-prestizowym-konkursie-planisto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43608" y="404664"/>
            <a:ext cx="7272808" cy="3168353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3573017"/>
            <a:ext cx="7848872" cy="1993776"/>
          </a:xfrm>
        </p:spPr>
        <p:txBody>
          <a:bodyPr>
            <a:normAutofit/>
          </a:bodyPr>
          <a:lstStyle/>
          <a:p>
            <a:endParaRPr lang="pl-PL" sz="3600" b="1" i="1" dirty="0" smtClean="0">
              <a:solidFill>
                <a:schemeClr val="tx1"/>
              </a:solidFill>
            </a:endParaRPr>
          </a:p>
          <a:p>
            <a:r>
              <a:rPr lang="pl-PL" sz="3600" b="1" i="1" dirty="0" smtClean="0">
                <a:solidFill>
                  <a:schemeClr val="tx1"/>
                </a:solidFill>
              </a:rPr>
              <a:t>Jak budować miasta przyjazne dla mieszkańców (miasta zrównoważone)?</a:t>
            </a:r>
            <a:endParaRPr lang="pl-PL" sz="3600" b="1" i="1" dirty="0">
              <a:solidFill>
                <a:schemeClr val="tx1"/>
              </a:solidFill>
            </a:endParaRPr>
          </a:p>
        </p:txBody>
      </p:sp>
      <p:pic>
        <p:nvPicPr>
          <p:cNvPr id="4" name="Obraz 3" descr="Goal-11.jpg">
            <a:hlinkClick r:id="rId2" tooltip="&quot;Goal-11.jpg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5"/>
            <a:ext cx="3960440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 descr="'11.jpg'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1649"/>
            <a:ext cx="3312368" cy="3161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1470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pl-PL" sz="4000" dirty="0" smtClean="0"/>
              <a:t>Miasta w liczbach, pytanie kluczowe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857403"/>
          </a:xfrm>
        </p:spPr>
        <p:txBody>
          <a:bodyPr>
            <a:normAutofit fontScale="85000" lnSpcReduction="10000"/>
          </a:bodyPr>
          <a:lstStyle/>
          <a:p>
            <a:r>
              <a:rPr lang="pl-PL" dirty="0" smtClean="0"/>
              <a:t>Najstarsze miasto świata powstało w Turcji  6 tysięcy lat p.n.e.</a:t>
            </a:r>
          </a:p>
          <a:p>
            <a:r>
              <a:rPr lang="pl-PL" dirty="0" smtClean="0"/>
              <a:t>W roku 2030   60 % ludności będzie </a:t>
            </a:r>
            <a:r>
              <a:rPr lang="pl-PL" dirty="0"/>
              <a:t>ż</a:t>
            </a:r>
            <a:r>
              <a:rPr lang="pl-PL" dirty="0" smtClean="0"/>
              <a:t>yło w miastach.</a:t>
            </a:r>
          </a:p>
          <a:p>
            <a:r>
              <a:rPr lang="pl-PL" dirty="0" smtClean="0"/>
              <a:t>60% ludności Polski mieszka w miastach. Mamy 914 miast.</a:t>
            </a:r>
          </a:p>
          <a:p>
            <a:r>
              <a:rPr lang="pl-PL" dirty="0" smtClean="0"/>
              <a:t>Miasta zużywają 75% energii światowej.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 algn="ctr">
              <a:buNone/>
            </a:pPr>
            <a:r>
              <a:rPr lang="pl-PL" dirty="0" smtClean="0"/>
              <a:t>Pytanie kluczowe:</a:t>
            </a:r>
            <a:r>
              <a:rPr lang="pl-PL" b="1" i="1" dirty="0"/>
              <a:t> </a:t>
            </a:r>
            <a:endParaRPr lang="pl-PL" b="1" i="1" dirty="0" smtClean="0"/>
          </a:p>
          <a:p>
            <a:pPr marL="0" indent="0" algn="ctr">
              <a:buNone/>
            </a:pPr>
            <a:r>
              <a:rPr lang="pl-PL" b="1" i="1" dirty="0" smtClean="0"/>
              <a:t/>
            </a:r>
            <a:br>
              <a:rPr lang="pl-PL" b="1" i="1" dirty="0" smtClean="0"/>
            </a:br>
            <a:r>
              <a:rPr lang="pl-PL" b="1" i="1" dirty="0" smtClean="0"/>
              <a:t>Czy </a:t>
            </a:r>
            <a:r>
              <a:rPr lang="pl-PL" b="1" i="1" dirty="0"/>
              <a:t>da się zaprojektować miasto, w którym poczujemy się szczęśliwi?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525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l-PL" sz="3600" dirty="0" smtClean="0"/>
              <a:t>Zamość – miasto idealne</a:t>
            </a:r>
            <a:endParaRPr lang="pl-PL" sz="3600" dirty="0"/>
          </a:p>
        </p:txBody>
      </p:sp>
      <p:pic>
        <p:nvPicPr>
          <p:cNvPr id="4" name="Symbol zastępczy zawartości 3" descr="Plik:Stare Miasto Zamo&amp;sacute;&amp;cacute; plan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984776" cy="52565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269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pl-PL" dirty="0" smtClean="0"/>
              <a:t>Miasta idealne w renesansie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sz="2800" dirty="0" smtClean="0"/>
              <a:t>Planowane na planie idealnie symetrycznym – gwiazdy lub koła, według zasad: </a:t>
            </a:r>
          </a:p>
          <a:p>
            <a:pPr>
              <a:buFontTx/>
              <a:buChar char="-"/>
            </a:pPr>
            <a:r>
              <a:rPr lang="pl-PL" sz="2800" dirty="0" smtClean="0"/>
              <a:t>leży nad rzeką, aby zabezpieczyć transport towarów </a:t>
            </a:r>
            <a:br>
              <a:rPr lang="pl-PL" sz="2800" dirty="0" smtClean="0"/>
            </a:br>
            <a:r>
              <a:rPr lang="pl-PL" sz="2800" dirty="0" smtClean="0"/>
              <a:t>i odpowiednią higienę ludzi</a:t>
            </a:r>
          </a:p>
          <a:p>
            <a:pPr>
              <a:buFontTx/>
              <a:buChar char="-"/>
            </a:pPr>
            <a:r>
              <a:rPr lang="pl-PL" sz="2800" dirty="0" smtClean="0"/>
              <a:t> ulice rozchodziły się promieniście lub miały układ szachownicowy</a:t>
            </a:r>
          </a:p>
          <a:p>
            <a:pPr>
              <a:buFontTx/>
              <a:buChar char="-"/>
            </a:pPr>
            <a:r>
              <a:rPr lang="pl-PL" sz="2800" dirty="0"/>
              <a:t>p</a:t>
            </a:r>
            <a:r>
              <a:rPr lang="pl-PL" sz="2800" dirty="0" smtClean="0"/>
              <a:t>lac w centrum miasta pełni rolę reprezentacyjną</a:t>
            </a:r>
          </a:p>
          <a:p>
            <a:pPr>
              <a:buFontTx/>
              <a:buChar char="-"/>
            </a:pPr>
            <a:r>
              <a:rPr lang="pl-PL" sz="2800" dirty="0"/>
              <a:t>szerokość ulic powinna stanowić co najmniej połowę wysokości przyległych </a:t>
            </a:r>
            <a:r>
              <a:rPr lang="pl-PL" sz="2800" dirty="0" smtClean="0"/>
              <a:t>pałaców, </a:t>
            </a:r>
          </a:p>
          <a:p>
            <a:pPr>
              <a:buFontTx/>
              <a:buChar char="-"/>
            </a:pPr>
            <a:r>
              <a:rPr lang="pl-PL" sz="2800" dirty="0" smtClean="0"/>
              <a:t>jego </a:t>
            </a:r>
            <a:r>
              <a:rPr lang="pl-PL" sz="2800" dirty="0"/>
              <a:t>piękno powinno być symbolem funkcjonalności.</a:t>
            </a:r>
            <a:endParaRPr lang="pl-PL" sz="2800" dirty="0" smtClean="0"/>
          </a:p>
          <a:p>
            <a:pPr marL="0" indent="0">
              <a:buNone/>
            </a:pPr>
            <a:r>
              <a:rPr lang="pl-PL" sz="2800" dirty="0" smtClean="0"/>
              <a:t>Znane miasta renesansowe:</a:t>
            </a:r>
          </a:p>
          <a:p>
            <a:pPr>
              <a:buFontTx/>
              <a:buChar char="-"/>
            </a:pPr>
            <a:r>
              <a:rPr lang="pl-PL" sz="2800" dirty="0" smtClean="0"/>
              <a:t>Palma Nova, Włochy</a:t>
            </a:r>
          </a:p>
          <a:p>
            <a:pPr>
              <a:buFontTx/>
              <a:buChar char="-"/>
            </a:pPr>
            <a:r>
              <a:rPr lang="pl-PL" sz="2800" dirty="0" err="1" smtClean="0"/>
              <a:t>Brielle</a:t>
            </a:r>
            <a:r>
              <a:rPr lang="pl-PL" sz="2800" dirty="0" smtClean="0"/>
              <a:t>, Holandia</a:t>
            </a:r>
          </a:p>
          <a:p>
            <a:pPr>
              <a:buFontTx/>
              <a:buChar char="-"/>
            </a:pPr>
            <a:r>
              <a:rPr lang="pl-PL" sz="2800" dirty="0" smtClean="0"/>
              <a:t>Zamość, Polska.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822461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Miasta idealne </a:t>
            </a:r>
            <a:r>
              <a:rPr lang="pl-PL" dirty="0" smtClean="0"/>
              <a:t>w baroku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l-PL" dirty="0" smtClean="0"/>
              <a:t>Miasta te związane były z rezydencją władcy absolutnego. Harmonijnie łączono pałac, miasto </a:t>
            </a:r>
            <a:br>
              <a:rPr lang="pl-PL" dirty="0" smtClean="0"/>
            </a:br>
            <a:r>
              <a:rPr lang="pl-PL" dirty="0" smtClean="0"/>
              <a:t>i świat przyrody – park i krajobraz. </a:t>
            </a:r>
            <a:br>
              <a:rPr lang="pl-PL" dirty="0" smtClean="0"/>
            </a:br>
            <a:r>
              <a:rPr lang="pl-PL" dirty="0" smtClean="0"/>
              <a:t>Cechą charakterystyczną była monumentalność. </a:t>
            </a:r>
            <a:br>
              <a:rPr lang="pl-PL" dirty="0" smtClean="0"/>
            </a:br>
            <a:r>
              <a:rPr lang="pl-PL" dirty="0" smtClean="0"/>
              <a:t>W miastach, na placach pojawiły się pomniki, rzeźby, obeliski.</a:t>
            </a:r>
          </a:p>
          <a:p>
            <a:pPr marL="0" indent="0">
              <a:buNone/>
            </a:pPr>
            <a:r>
              <a:rPr lang="pl-PL" sz="3000" dirty="0" smtClean="0"/>
              <a:t>Przykłady miast:</a:t>
            </a:r>
          </a:p>
          <a:p>
            <a:pPr>
              <a:buFontTx/>
              <a:buChar char="-"/>
            </a:pPr>
            <a:r>
              <a:rPr lang="pl-PL" sz="3000" dirty="0" smtClean="0"/>
              <a:t>Karlsruhe, Mannheim, </a:t>
            </a:r>
            <a:r>
              <a:rPr lang="pl-PL" sz="3000" dirty="0" err="1" smtClean="0"/>
              <a:t>Rastatt</a:t>
            </a:r>
            <a:endParaRPr lang="pl-PL" sz="3000" dirty="0"/>
          </a:p>
          <a:p>
            <a:pPr>
              <a:buFontTx/>
              <a:buChar char="-"/>
            </a:pPr>
            <a:r>
              <a:rPr lang="pl-PL" sz="3000" dirty="0" smtClean="0"/>
              <a:t>przebudowa Rzymu, Wersal</a:t>
            </a:r>
          </a:p>
          <a:p>
            <a:pPr>
              <a:buFontTx/>
              <a:buChar char="-"/>
            </a:pPr>
            <a:r>
              <a:rPr lang="pl-PL" sz="3000" dirty="0" smtClean="0"/>
              <a:t>Noto na Sycylii</a:t>
            </a:r>
            <a:endParaRPr lang="pl-PL" sz="3000" dirty="0"/>
          </a:p>
        </p:txBody>
      </p:sp>
    </p:spTree>
    <p:extLst>
      <p:ext uri="{BB962C8B-B14F-4D97-AF65-F5344CB8AC3E}">
        <p14:creationId xmlns:p14="http://schemas.microsoft.com/office/powerpoint/2010/main" val="113732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Chaos urbanistyczny </a:t>
            </a:r>
            <a:br>
              <a:rPr lang="pl-PL" dirty="0" smtClean="0"/>
            </a:br>
            <a:r>
              <a:rPr lang="pl-PL" dirty="0" smtClean="0"/>
              <a:t>w XIX i w XX wieku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pl-PL" dirty="0" smtClean="0"/>
              <a:t>Miasta przemysłowe rozwijały się bardzo chaotycznie, gwałtownie. Dużą część przestrzeni miejskiej zajmowały zakłady przemysłowe. Powstają również ogromne rezydencje fabrykantów. </a:t>
            </a:r>
            <a:br>
              <a:rPr lang="pl-PL" dirty="0" smtClean="0"/>
            </a:br>
            <a:r>
              <a:rPr lang="pl-PL" dirty="0" smtClean="0"/>
              <a:t>Ale w II połowie XIX wieku pojawiło się wiele wynalazków, które zmieniły oblicze miast – tramwaj elektryczny, metro, elektrownie. Szybkie zmiany nastąpiły w technice sanitarnej.</a:t>
            </a:r>
          </a:p>
          <a:p>
            <a:pPr marL="0" indent="0" algn="just">
              <a:buNone/>
            </a:pPr>
            <a:r>
              <a:rPr lang="pl-PL" dirty="0" smtClean="0"/>
              <a:t>Przykładem miasta przemysłowego jest Łódź.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92878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Cele  Zrównoważonego Rozwoju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 smtClean="0"/>
              <a:t>- Opracowane i przyjęte na kolejne 15 lat, czyli od 2015 do 2030 roku. Jest ich 17: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Obraz 3" descr="Znalezione obrazy dla zapytania cele zrównowa&amp;zdot;onego rozwoju 2015 grafik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92896"/>
            <a:ext cx="6264696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9118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Wyzwania stojące przed miastami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dirty="0" smtClean="0"/>
              <a:t>Forum Odpowiedzialnego Biznesu podaje </a:t>
            </a:r>
            <a:br>
              <a:rPr lang="pl-PL" dirty="0" smtClean="0"/>
            </a:br>
            <a:r>
              <a:rPr lang="pl-PL" dirty="0" smtClean="0"/>
              <a:t>7 wyzwań stojących przed polskimi miastami:</a:t>
            </a:r>
          </a:p>
          <a:p>
            <a:pPr marL="514350" indent="-514350">
              <a:buAutoNum type="arabicPeriod"/>
            </a:pPr>
            <a:r>
              <a:rPr lang="pl-PL" dirty="0" smtClean="0"/>
              <a:t>Odpady.</a:t>
            </a:r>
          </a:p>
          <a:p>
            <a:pPr marL="514350" indent="-514350">
              <a:buAutoNum type="arabicPeriod"/>
            </a:pPr>
            <a:r>
              <a:rPr lang="pl-PL" dirty="0" smtClean="0"/>
              <a:t>Transport.</a:t>
            </a:r>
          </a:p>
          <a:p>
            <a:pPr marL="514350" indent="-514350">
              <a:buAutoNum type="arabicPeriod"/>
            </a:pPr>
            <a:r>
              <a:rPr lang="pl-PL" dirty="0" smtClean="0"/>
              <a:t>Niekontrolowana </a:t>
            </a:r>
            <a:r>
              <a:rPr lang="pl-PL" dirty="0" err="1" smtClean="0"/>
              <a:t>suburbanizacja</a:t>
            </a:r>
            <a:r>
              <a:rPr lang="pl-PL" dirty="0" smtClean="0"/>
              <a:t>.</a:t>
            </a:r>
          </a:p>
          <a:p>
            <a:pPr marL="514350" indent="-514350">
              <a:buAutoNum type="arabicPeriod"/>
            </a:pPr>
            <a:r>
              <a:rPr lang="pl-PL" dirty="0" smtClean="0"/>
              <a:t>Zasoby (energetyczne, surowcowe).</a:t>
            </a:r>
          </a:p>
          <a:p>
            <a:pPr marL="514350" indent="-514350">
              <a:buAutoNum type="arabicPeriod"/>
            </a:pPr>
            <a:r>
              <a:rPr lang="pl-PL" dirty="0" smtClean="0"/>
              <a:t>Przyroda w mieście.</a:t>
            </a:r>
          </a:p>
          <a:p>
            <a:pPr marL="514350" indent="-514350">
              <a:buAutoNum type="arabicPeriod"/>
            </a:pPr>
            <a:r>
              <a:rPr lang="pl-PL" dirty="0" smtClean="0"/>
              <a:t>Polaryzacja społeczna.</a:t>
            </a:r>
          </a:p>
          <a:p>
            <a:pPr marL="514350" indent="-514350">
              <a:buAutoNum type="arabicPeriod"/>
            </a:pPr>
            <a:r>
              <a:rPr lang="pl-PL" dirty="0" smtClean="0"/>
              <a:t>Zarządzanie miastem.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58105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l-PL" sz="4000" dirty="0" smtClean="0"/>
              <a:t>Miasta zrównoważone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dirty="0" smtClean="0"/>
              <a:t>Cel 11: </a:t>
            </a:r>
            <a:r>
              <a:rPr lang="pl-PL" sz="2800" b="1" i="1" dirty="0" smtClean="0"/>
              <a:t>Zrównoważone miasta i społeczności lokalne </a:t>
            </a:r>
            <a:br>
              <a:rPr lang="pl-PL" sz="2800" b="1" i="1" dirty="0" smtClean="0"/>
            </a:br>
            <a:r>
              <a:rPr lang="pl-PL" sz="2800" b="1" i="1" dirty="0" smtClean="0"/>
              <a:t>– życie w zdrowej atmosferze.</a:t>
            </a:r>
          </a:p>
          <a:p>
            <a:pPr marL="0" indent="0" algn="just">
              <a:buNone/>
            </a:pPr>
            <a:r>
              <a:rPr lang="pl-PL" sz="2800" dirty="0" smtClean="0"/>
              <a:t>W tym celu zawarte jest to wszystko, co uczynić ma </a:t>
            </a:r>
            <a:r>
              <a:rPr lang="pl-PL" sz="2800" dirty="0"/>
              <a:t>n</a:t>
            </a:r>
            <a:r>
              <a:rPr lang="pl-PL" sz="2800" dirty="0" smtClean="0"/>
              <a:t>asze </a:t>
            </a:r>
            <a:r>
              <a:rPr lang="pl-PL" sz="2800" dirty="0"/>
              <a:t>ż</a:t>
            </a:r>
            <a:r>
              <a:rPr lang="pl-PL" sz="2800" dirty="0" smtClean="0"/>
              <a:t>ycie zdrowszym pod każdym kątem – poprawa jakości powietrza, dbałość o środowisko, w tym   ograniczenie zużycia surowców, wody i energii, zrównoważona komunikacja, rozwój społeczny -  jakość życia (dostęp  do  opieki </a:t>
            </a:r>
          </a:p>
          <a:p>
            <a:pPr marL="0" indent="0" algn="just">
              <a:buNone/>
            </a:pPr>
            <a:r>
              <a:rPr lang="pl-PL" sz="2800" dirty="0" smtClean="0"/>
              <a:t>zdrowotnej, do edukacji, </a:t>
            </a:r>
          </a:p>
          <a:p>
            <a:pPr marL="0" indent="0" algn="just">
              <a:buNone/>
            </a:pPr>
            <a:r>
              <a:rPr lang="pl-PL" sz="2800" dirty="0" smtClean="0"/>
              <a:t>wyższy  poziom </a:t>
            </a:r>
            <a:r>
              <a:rPr lang="pl-PL" sz="2800" dirty="0"/>
              <a:t>ż</a:t>
            </a:r>
            <a:r>
              <a:rPr lang="pl-PL" sz="2800" dirty="0" smtClean="0"/>
              <a:t>ycia </a:t>
            </a:r>
          </a:p>
          <a:p>
            <a:pPr marL="0" indent="0" algn="just">
              <a:buNone/>
            </a:pPr>
            <a:r>
              <a:rPr lang="pl-PL" sz="2800" dirty="0" smtClean="0"/>
              <a:t>mieszkańców, ale i większe</a:t>
            </a:r>
          </a:p>
          <a:p>
            <a:pPr marL="0" indent="0" algn="just">
              <a:buNone/>
            </a:pPr>
            <a:r>
              <a:rPr lang="pl-PL" sz="2800" dirty="0" smtClean="0"/>
              <a:t>zaangażowanie społeczne). </a:t>
            </a:r>
            <a:endParaRPr lang="pl-PL" sz="2800" dirty="0"/>
          </a:p>
        </p:txBody>
      </p:sp>
      <p:pic>
        <p:nvPicPr>
          <p:cNvPr id="4" name="Obraz 3" descr="20634860 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49080"/>
            <a:ext cx="4114800" cy="26109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2314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Idea miast przyszłości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lphaUcPeriod"/>
            </a:pPr>
            <a:r>
              <a:rPr lang="pl-PL" dirty="0" smtClean="0"/>
              <a:t>Green </a:t>
            </a:r>
            <a:r>
              <a:rPr lang="pl-PL" dirty="0" err="1" smtClean="0"/>
              <a:t>Cities</a:t>
            </a:r>
            <a:r>
              <a:rPr lang="pl-PL" dirty="0" smtClean="0"/>
              <a:t> – </a:t>
            </a:r>
            <a:r>
              <a:rPr lang="pl-PL" dirty="0"/>
              <a:t>M</a:t>
            </a:r>
            <a:r>
              <a:rPr lang="pl-PL" dirty="0" smtClean="0"/>
              <a:t>iasta </a:t>
            </a:r>
            <a:r>
              <a:rPr lang="pl-PL" dirty="0"/>
              <a:t>O</a:t>
            </a:r>
            <a:r>
              <a:rPr lang="pl-PL" dirty="0" smtClean="0"/>
              <a:t>grody</a:t>
            </a:r>
          </a:p>
          <a:p>
            <a:pPr marL="514350" indent="-514350">
              <a:buAutoNum type="alphaUcPeriod"/>
            </a:pPr>
            <a:r>
              <a:rPr lang="pl-PL" dirty="0" smtClean="0"/>
              <a:t>Compact </a:t>
            </a:r>
            <a:r>
              <a:rPr lang="pl-PL" dirty="0" err="1" smtClean="0"/>
              <a:t>Cities</a:t>
            </a:r>
            <a:r>
              <a:rPr lang="pl-PL" dirty="0" smtClean="0"/>
              <a:t> – Miasta Kompaktowe, Zwarte</a:t>
            </a:r>
          </a:p>
          <a:p>
            <a:pPr marL="514350" indent="-514350">
              <a:buAutoNum type="alphaUcPeriod"/>
            </a:pPr>
            <a:r>
              <a:rPr lang="pl-PL" dirty="0" smtClean="0"/>
              <a:t>Smart </a:t>
            </a:r>
            <a:r>
              <a:rPr lang="pl-PL" dirty="0" err="1" smtClean="0"/>
              <a:t>Cities</a:t>
            </a:r>
            <a:r>
              <a:rPr lang="pl-PL" dirty="0" smtClean="0"/>
              <a:t> – Miasta Inteligentne</a:t>
            </a:r>
          </a:p>
          <a:p>
            <a:pPr marL="514350" indent="-514350">
              <a:buAutoNum type="alphaUcPeriod"/>
            </a:pPr>
            <a:r>
              <a:rPr lang="pl-PL" dirty="0" smtClean="0"/>
              <a:t>Creative </a:t>
            </a:r>
            <a:r>
              <a:rPr lang="pl-PL" dirty="0" err="1" smtClean="0"/>
              <a:t>Cities</a:t>
            </a:r>
            <a:r>
              <a:rPr lang="pl-PL" dirty="0" smtClean="0"/>
              <a:t> – Miasta Kreatywne</a:t>
            </a:r>
          </a:p>
          <a:p>
            <a:pPr marL="514350" indent="-514350">
              <a:buAutoNum type="alphaUcPeriod"/>
            </a:pPr>
            <a:r>
              <a:rPr lang="pl-PL" dirty="0" err="1" smtClean="0"/>
              <a:t>Connected</a:t>
            </a:r>
            <a:r>
              <a:rPr lang="pl-PL" dirty="0" smtClean="0"/>
              <a:t> </a:t>
            </a:r>
            <a:r>
              <a:rPr lang="pl-PL" dirty="0" err="1" smtClean="0"/>
              <a:t>Cities</a:t>
            </a:r>
            <a:r>
              <a:rPr lang="pl-PL" dirty="0" smtClean="0"/>
              <a:t> – Połączone Miasta</a:t>
            </a:r>
          </a:p>
          <a:p>
            <a:pPr marL="514350" indent="-514350">
              <a:buAutoNum type="alphaUcPeriod"/>
            </a:pPr>
            <a:r>
              <a:rPr lang="pl-PL" dirty="0" err="1" smtClean="0"/>
              <a:t>Resilent</a:t>
            </a:r>
            <a:r>
              <a:rPr lang="pl-PL" dirty="0" smtClean="0"/>
              <a:t> </a:t>
            </a:r>
            <a:r>
              <a:rPr lang="pl-PL" dirty="0" err="1" smtClean="0"/>
              <a:t>Cities</a:t>
            </a:r>
            <a:r>
              <a:rPr lang="pl-PL" dirty="0" smtClean="0"/>
              <a:t> – Miasta „Odpowiadające”</a:t>
            </a:r>
          </a:p>
          <a:p>
            <a:pPr marL="514350" indent="-514350">
              <a:buAutoNum type="alphaUcPeriod"/>
            </a:pPr>
            <a:r>
              <a:rPr lang="pl-PL" dirty="0" err="1" smtClean="0"/>
              <a:t>Slow</a:t>
            </a:r>
            <a:r>
              <a:rPr lang="pl-PL" dirty="0" smtClean="0"/>
              <a:t> </a:t>
            </a:r>
            <a:r>
              <a:rPr lang="pl-PL" dirty="0" err="1" smtClean="0"/>
              <a:t>Cities</a:t>
            </a:r>
            <a:r>
              <a:rPr lang="pl-PL" dirty="0" smtClean="0"/>
              <a:t> – Miasta „Powolne”</a:t>
            </a:r>
          </a:p>
          <a:p>
            <a:pPr marL="514350" indent="-514350">
              <a:buAutoNum type="alphaUcPeriod"/>
            </a:pPr>
            <a:endParaRPr lang="pl-PL" dirty="0" smtClean="0"/>
          </a:p>
          <a:p>
            <a:pPr marL="514350" indent="-514350">
              <a:buAutoNum type="alphaUcPeriod"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54321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Miasta Inteligentne – Smart </a:t>
            </a:r>
            <a:r>
              <a:rPr lang="pl-PL" dirty="0" err="1" smtClean="0"/>
              <a:t>Cities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dirty="0" smtClean="0"/>
              <a:t>Według standardów unijnych to będą miasta ciche, ekologiczne, o zmniejszonym zużyciu energii dzięki energooszczędnym domom, stosujące nowe źródła energii, wykorzystujące technologie cyfrowe przy komunikacji i w innych sferach. </a:t>
            </a:r>
          </a:p>
          <a:p>
            <a:pPr marL="0" indent="0">
              <a:buNone/>
            </a:pPr>
            <a:r>
              <a:rPr lang="pl-PL" dirty="0" smtClean="0"/>
              <a:t>Przykładem takiego miasta jest MASDAR </a:t>
            </a:r>
            <a:br>
              <a:rPr lang="pl-PL" dirty="0" smtClean="0"/>
            </a:br>
            <a:r>
              <a:rPr lang="pl-PL" dirty="0" smtClean="0"/>
              <a:t>w Zjednoczonych Emiratach Arabskich.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55866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Miasta Intensywne – Compact </a:t>
            </a:r>
            <a:r>
              <a:rPr lang="pl-PL" dirty="0" err="1" smtClean="0"/>
              <a:t>Cities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2700" dirty="0" smtClean="0"/>
              <a:t>Mają to być:</a:t>
            </a:r>
          </a:p>
          <a:p>
            <a:pPr>
              <a:buFontTx/>
              <a:buChar char="-"/>
            </a:pPr>
            <a:r>
              <a:rPr lang="pl-PL" sz="2700" dirty="0" smtClean="0"/>
              <a:t>miasta krótkich dystansów – często o „wysokiej” zabudowie</a:t>
            </a:r>
          </a:p>
          <a:p>
            <a:pPr>
              <a:buFontTx/>
              <a:buChar char="-"/>
            </a:pPr>
            <a:r>
              <a:rPr lang="pl-PL" sz="2700" dirty="0"/>
              <a:t>o</a:t>
            </a:r>
            <a:r>
              <a:rPr lang="pl-PL" sz="2700" dirty="0" smtClean="0"/>
              <a:t> sprawnym systemie transportu publicznego</a:t>
            </a:r>
          </a:p>
          <a:p>
            <a:pPr>
              <a:buFontTx/>
              <a:buChar char="-"/>
            </a:pPr>
            <a:r>
              <a:rPr lang="pl-PL" sz="2700" dirty="0"/>
              <a:t>z</a:t>
            </a:r>
            <a:r>
              <a:rPr lang="pl-PL" sz="2700" dirty="0" smtClean="0"/>
              <a:t> rozwiniętym systemem ścieżek dla ruchu rowerowego i pieszego</a:t>
            </a:r>
          </a:p>
          <a:p>
            <a:pPr>
              <a:buFontTx/>
              <a:buChar char="-"/>
            </a:pPr>
            <a:r>
              <a:rPr lang="pl-PL" sz="2700" dirty="0"/>
              <a:t>z</a:t>
            </a:r>
            <a:r>
              <a:rPr lang="pl-PL" sz="2700" dirty="0" smtClean="0"/>
              <a:t>e strefami zamkniętymi dla ruchu samochodów lub ruchu ograniczonym</a:t>
            </a:r>
          </a:p>
          <a:p>
            <a:pPr>
              <a:buFontTx/>
              <a:buChar char="-"/>
            </a:pPr>
            <a:r>
              <a:rPr lang="pl-PL" sz="2700" dirty="0"/>
              <a:t>o</a:t>
            </a:r>
            <a:r>
              <a:rPr lang="pl-PL" sz="2700" dirty="0" smtClean="0"/>
              <a:t> niskim zużyciu energii i niskim zanieczyszczeniu środowiska.</a:t>
            </a:r>
          </a:p>
          <a:p>
            <a:pPr marL="0" indent="0">
              <a:buNone/>
            </a:pPr>
            <a:r>
              <a:rPr lang="pl-PL" sz="2700" dirty="0" smtClean="0"/>
              <a:t>Przykład – Tokio, Japonia/ </a:t>
            </a:r>
            <a:r>
              <a:rPr lang="pl-PL" sz="2700" dirty="0"/>
              <a:t>A</a:t>
            </a:r>
            <a:r>
              <a:rPr lang="pl-PL" sz="2700" dirty="0" smtClean="0"/>
              <a:t>zja</a:t>
            </a:r>
            <a:endParaRPr lang="pl-PL" sz="2700" dirty="0"/>
          </a:p>
        </p:txBody>
      </p:sp>
    </p:spTree>
    <p:extLst>
      <p:ext uri="{BB962C8B-B14F-4D97-AF65-F5344CB8AC3E}">
        <p14:creationId xmlns:p14="http://schemas.microsoft.com/office/powerpoint/2010/main" val="3491092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Miasta Ekstensywne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 smtClean="0"/>
              <a:t>To przykład mniejszych miast, które cechuje:</a:t>
            </a:r>
          </a:p>
          <a:p>
            <a:pPr>
              <a:buFontTx/>
              <a:buChar char="-"/>
            </a:pPr>
            <a:r>
              <a:rPr lang="pl-PL" dirty="0" smtClean="0"/>
              <a:t>brak centrum usługowego, lokale usługowe są rozlokowane w całym założeniu</a:t>
            </a:r>
          </a:p>
          <a:p>
            <a:pPr>
              <a:buFontTx/>
              <a:buChar char="-"/>
            </a:pPr>
            <a:r>
              <a:rPr lang="pl-PL" dirty="0"/>
              <a:t>d</a:t>
            </a:r>
            <a:r>
              <a:rPr lang="pl-PL" dirty="0" smtClean="0"/>
              <a:t>uża część to tereny przeznaczone </a:t>
            </a:r>
            <a:r>
              <a:rPr lang="pl-PL" dirty="0"/>
              <a:t>pod </a:t>
            </a:r>
            <a:r>
              <a:rPr lang="pl-PL" dirty="0" smtClean="0"/>
              <a:t>zieleń</a:t>
            </a:r>
          </a:p>
          <a:p>
            <a:pPr>
              <a:buFontTx/>
              <a:buChar char="-"/>
            </a:pPr>
            <a:r>
              <a:rPr lang="pl-PL" dirty="0" smtClean="0"/>
              <a:t>budynki niewysokie, nie powinny przewyższać drzew</a:t>
            </a:r>
          </a:p>
          <a:p>
            <a:pPr>
              <a:buFontTx/>
              <a:buChar char="-"/>
            </a:pPr>
            <a:r>
              <a:rPr lang="pl-PL" dirty="0"/>
              <a:t>d</a:t>
            </a:r>
            <a:r>
              <a:rPr lang="pl-PL" dirty="0" smtClean="0"/>
              <a:t>użo ścieżek rowerowych i dla pieszych.</a:t>
            </a:r>
          </a:p>
          <a:p>
            <a:pPr marL="0" indent="0">
              <a:buNone/>
            </a:pPr>
            <a:r>
              <a:rPr lang="pl-PL" dirty="0" smtClean="0"/>
              <a:t>Przykład: </a:t>
            </a:r>
            <a:r>
              <a:rPr lang="pl-PL" dirty="0" err="1" smtClean="0"/>
              <a:t>Sophia</a:t>
            </a:r>
            <a:r>
              <a:rPr lang="pl-PL" dirty="0" smtClean="0"/>
              <a:t> – </a:t>
            </a:r>
            <a:r>
              <a:rPr lang="pl-PL" dirty="0" err="1" smtClean="0"/>
              <a:t>Antipolis</a:t>
            </a:r>
            <a:r>
              <a:rPr lang="pl-PL" dirty="0" smtClean="0"/>
              <a:t>, Południowa Francja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166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Miasta Ekologiczne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dirty="0" smtClean="0"/>
              <a:t>Główne założenia dla tych miast to:</a:t>
            </a:r>
          </a:p>
          <a:p>
            <a:pPr>
              <a:buFontTx/>
              <a:buChar char="-"/>
            </a:pPr>
            <a:r>
              <a:rPr lang="pl-PL" dirty="0"/>
              <a:t>s</a:t>
            </a:r>
            <a:r>
              <a:rPr lang="pl-PL" dirty="0" smtClean="0"/>
              <a:t>tosowanie odnawialnych źródeł energii</a:t>
            </a:r>
          </a:p>
          <a:p>
            <a:pPr>
              <a:buFontTx/>
              <a:buChar char="-"/>
            </a:pPr>
            <a:r>
              <a:rPr lang="pl-PL" dirty="0"/>
              <a:t>u</a:t>
            </a:r>
            <a:r>
              <a:rPr lang="pl-PL" dirty="0" smtClean="0"/>
              <a:t>zyskiwanie wody pitnej z wody zasolonej (co nadal  jest drogim zabiegiem)</a:t>
            </a:r>
          </a:p>
          <a:p>
            <a:pPr>
              <a:buFontTx/>
              <a:buChar char="-"/>
            </a:pPr>
            <a:r>
              <a:rPr lang="pl-PL" dirty="0"/>
              <a:t>o</a:t>
            </a:r>
            <a:r>
              <a:rPr lang="pl-PL" dirty="0" smtClean="0"/>
              <a:t>graniczenie zużycia surowców nieodnawialnych</a:t>
            </a:r>
          </a:p>
          <a:p>
            <a:pPr>
              <a:buFontTx/>
              <a:buChar char="-"/>
            </a:pPr>
            <a:r>
              <a:rPr lang="pl-PL" dirty="0"/>
              <a:t>t</a:t>
            </a:r>
            <a:r>
              <a:rPr lang="pl-PL" dirty="0" smtClean="0"/>
              <a:t>ransport oparty na komunikacji publicznej</a:t>
            </a:r>
          </a:p>
          <a:p>
            <a:pPr>
              <a:buFontTx/>
              <a:buChar char="-"/>
            </a:pPr>
            <a:r>
              <a:rPr lang="pl-PL" dirty="0"/>
              <a:t>u</a:t>
            </a:r>
            <a:r>
              <a:rPr lang="pl-PL" dirty="0" smtClean="0"/>
              <a:t>zyskiwanie żywności z upraw ekologicznych.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Przykłady : </a:t>
            </a:r>
            <a:r>
              <a:rPr lang="pl-PL" dirty="0" err="1" smtClean="0"/>
              <a:t>Masdar</a:t>
            </a:r>
            <a:r>
              <a:rPr lang="pl-PL" dirty="0" smtClean="0"/>
              <a:t> (ZEA), </a:t>
            </a:r>
            <a:r>
              <a:rPr lang="pl-PL" dirty="0" err="1" smtClean="0"/>
              <a:t>Dongtan</a:t>
            </a:r>
            <a:r>
              <a:rPr lang="pl-PL" dirty="0" smtClean="0"/>
              <a:t> (Chiny), </a:t>
            </a:r>
            <a:br>
              <a:rPr lang="pl-PL" dirty="0" smtClean="0"/>
            </a:br>
            <a:r>
              <a:rPr lang="pl-PL" dirty="0" smtClean="0"/>
              <a:t>                    </a:t>
            </a:r>
            <a:r>
              <a:rPr lang="pl-PL" dirty="0" err="1" smtClean="0"/>
              <a:t>Dehsabz</a:t>
            </a:r>
            <a:r>
              <a:rPr lang="pl-PL" dirty="0" smtClean="0"/>
              <a:t> (Afganistan)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798573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Dobre przykłady z Polski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pl-PL" b="1" dirty="0" smtClean="0"/>
              <a:t>Wałbrzych </a:t>
            </a:r>
            <a:r>
              <a:rPr lang="pl-PL" dirty="0" smtClean="0"/>
              <a:t>– 2014 – nagroda w konkursie </a:t>
            </a:r>
            <a:br>
              <a:rPr lang="pl-PL" dirty="0" smtClean="0"/>
            </a:br>
            <a:r>
              <a:rPr lang="pl-PL" dirty="0" smtClean="0"/>
              <a:t>„Miasto Szans – Miasto Zrównoważonego Rozwoju”</a:t>
            </a:r>
          </a:p>
          <a:p>
            <a:pPr algn="just"/>
            <a:r>
              <a:rPr lang="pl-PL" b="1" dirty="0" smtClean="0"/>
              <a:t>Nowe </a:t>
            </a:r>
            <a:r>
              <a:rPr lang="pl-PL" b="1" dirty="0"/>
              <a:t>Ż</a:t>
            </a:r>
            <a:r>
              <a:rPr lang="pl-PL" b="1" dirty="0" smtClean="0"/>
              <a:t>erniki </a:t>
            </a:r>
            <a:r>
              <a:rPr lang="pl-PL" dirty="0" smtClean="0"/>
              <a:t>, Wrocław – Osiedle Europejskiej Stolicy Kultury,  nagroda główna (razem z chińskim Wuhan), na najbardziej innowacyjny projekt miejski  - 2016</a:t>
            </a:r>
          </a:p>
          <a:p>
            <a:pPr algn="just"/>
            <a:r>
              <a:rPr lang="pl-PL" b="1" dirty="0" smtClean="0"/>
              <a:t>Siewierz Jeziorna </a:t>
            </a:r>
            <a:r>
              <a:rPr lang="pl-PL" dirty="0" smtClean="0"/>
              <a:t>– pierwsze zrównoważone miasto w Polsce, gdzie można wygodnie żyć, pracować </a:t>
            </a:r>
            <a:br>
              <a:rPr lang="pl-PL" dirty="0" smtClean="0"/>
            </a:br>
            <a:r>
              <a:rPr lang="pl-PL" dirty="0" smtClean="0"/>
              <a:t> i aktywnie spędzać czas.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77126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Siewierz Jeziorna</a:t>
            </a:r>
            <a:endParaRPr lang="pl-PL" dirty="0"/>
          </a:p>
        </p:txBody>
      </p:sp>
      <p:pic>
        <p:nvPicPr>
          <p:cNvPr id="4" name="Symbol zastępczy zawartości 3" descr="001_got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280920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0253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Nowe Żerniki Wrocław</a:t>
            </a:r>
            <a:endParaRPr lang="pl-PL" dirty="0"/>
          </a:p>
        </p:txBody>
      </p:sp>
      <p:pic>
        <p:nvPicPr>
          <p:cNvPr id="4" name="Symbol zastępczy zawartości 3" descr="Znalezione obrazy dla zapytania Nowe &amp;Zdot;erniki Wroc&amp;lstrok;aw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7848871" cy="46805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0693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Przykłady ze świata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Nigeria – ECO ATLANTIC</a:t>
            </a:r>
          </a:p>
          <a:p>
            <a:endParaRPr lang="pl-PL" dirty="0"/>
          </a:p>
        </p:txBody>
      </p:sp>
      <p:pic>
        <p:nvPicPr>
          <p:cNvPr id="4" name="Obraz 3" descr="http://www.ekoatlantic.com/wp-content/uploads/2016/08/Lane-City-Road-2-new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20888"/>
            <a:ext cx="6092190" cy="38061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80500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KHAZAR ISLANDS - Azerbejdżan</a:t>
            </a:r>
            <a:endParaRPr lang="pl-PL" dirty="0"/>
          </a:p>
        </p:txBody>
      </p:sp>
      <p:pic>
        <p:nvPicPr>
          <p:cNvPr id="4" name="Symbol zastępczy zawartości 3" descr="Khazar Islands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20056"/>
            <a:ext cx="7620000" cy="4286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70552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SONGDO, Korea</a:t>
            </a:r>
            <a:endParaRPr lang="pl-PL" dirty="0"/>
          </a:p>
        </p:txBody>
      </p:sp>
      <p:pic>
        <p:nvPicPr>
          <p:cNvPr id="4" name="Symbol zastępczy zawartości 3" descr="http://www.miastothinktank.pl/uploads/Fotolia_106514222_Subscription_M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488832" cy="4824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65044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MASDAR,</a:t>
            </a:r>
            <a:br>
              <a:rPr lang="pl-PL" dirty="0" smtClean="0"/>
            </a:br>
            <a:r>
              <a:rPr lang="pl-PL" dirty="0" smtClean="0"/>
              <a:t>Zjednoczone Emiraty Arabskie</a:t>
            </a:r>
            <a:endParaRPr lang="pl-PL" dirty="0"/>
          </a:p>
        </p:txBody>
      </p:sp>
      <p:pic>
        <p:nvPicPr>
          <p:cNvPr id="4" name="Symbol zastępczy zawartości 3" descr="Znalezione obrazy dla zapytania masdar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28" y="1600200"/>
            <a:ext cx="6788944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595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/>
              <a:t>Praca domowa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/>
              <a:t>Wyszukaj informacje na temat miast przyszłości. Jakie rozwiązania technologiczne proponują architekci?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53523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I na koniec…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      </a:t>
            </a:r>
            <a:r>
              <a:rPr lang="pl-PL" b="1" i="1" dirty="0" smtClean="0"/>
              <a:t>„Podstawowym zasobem miast są ich mieszkańcy. Ludzka inteligencja, pragnienia, motywacje, wyobraźnia i kreatywność stają się ważniejsze od lokalizacji, bogactw </a:t>
            </a:r>
            <a:r>
              <a:rPr lang="pl-PL" b="1" i="1" smtClean="0"/>
              <a:t>naturalnych </a:t>
            </a:r>
            <a:r>
              <a:rPr lang="pl-PL" b="1" i="1" smtClean="0"/>
              <a:t/>
            </a:r>
            <a:br>
              <a:rPr lang="pl-PL" b="1" i="1" smtClean="0"/>
            </a:br>
            <a:r>
              <a:rPr lang="pl-PL" b="1" i="1" smtClean="0"/>
              <a:t>i </a:t>
            </a:r>
            <a:r>
              <a:rPr lang="pl-PL" b="1" i="1" dirty="0" smtClean="0"/>
              <a:t>dostępu do rynku. O przyszłym sukcesie miasta decyduje kreatywność jego mieszkańców</a:t>
            </a:r>
            <a:br>
              <a:rPr lang="pl-PL" b="1" i="1" dirty="0" smtClean="0"/>
            </a:br>
            <a:r>
              <a:rPr lang="pl-PL" b="1" i="1" dirty="0" smtClean="0"/>
              <a:t> i </a:t>
            </a:r>
            <a:r>
              <a:rPr lang="pl-PL" b="1" i="1" dirty="0" smtClean="0"/>
              <a:t>władz</a:t>
            </a:r>
            <a:r>
              <a:rPr lang="pl-PL" b="1" i="1" dirty="0" smtClean="0"/>
              <a:t>.”</a:t>
            </a:r>
            <a:endParaRPr lang="pl-PL" b="1" i="1" dirty="0" smtClean="0"/>
          </a:p>
          <a:p>
            <a:pPr marL="0" indent="0">
              <a:buNone/>
            </a:pPr>
            <a:r>
              <a:rPr lang="pl-PL" b="1" i="1" dirty="0" smtClean="0"/>
              <a:t>                        </a:t>
            </a:r>
            <a:r>
              <a:rPr lang="pl-PL" b="1" i="1" dirty="0" smtClean="0"/>
              <a:t> </a:t>
            </a:r>
            <a:r>
              <a:rPr lang="pl-PL" b="1" i="1" dirty="0" smtClean="0"/>
              <a:t>-</a:t>
            </a:r>
            <a:r>
              <a:rPr lang="pl-PL" dirty="0" smtClean="0"/>
              <a:t> </a:t>
            </a:r>
            <a:r>
              <a:rPr lang="pl-PL" dirty="0"/>
              <a:t>Charles </a:t>
            </a:r>
            <a:r>
              <a:rPr lang="pl-PL" dirty="0" err="1" smtClean="0"/>
              <a:t>Landry</a:t>
            </a:r>
            <a:r>
              <a:rPr lang="pl-PL" dirty="0" smtClean="0"/>
              <a:t>: „Kreatywne miasto”</a:t>
            </a:r>
            <a:endParaRPr lang="pl-PL" b="1" i="1" dirty="0"/>
          </a:p>
        </p:txBody>
      </p:sp>
    </p:spTree>
    <p:extLst>
      <p:ext uri="{BB962C8B-B14F-4D97-AF65-F5344CB8AC3E}">
        <p14:creationId xmlns:p14="http://schemas.microsoft.com/office/powerpoint/2010/main" val="895179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3600" dirty="0" smtClean="0"/>
              <a:t>Źródła: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sz="1600" b="1" u="sng" dirty="0">
                <a:solidFill>
                  <a:srgbClr val="002060"/>
                </a:solidFill>
                <a:hlinkClick r:id="rId2"/>
              </a:rPr>
              <a:t>http://www.miastothinktank.pl/songdo-miasto-przyszlosci</a:t>
            </a:r>
            <a:endParaRPr lang="pl-PL" sz="1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sz="1600" b="1" dirty="0">
                <a:solidFill>
                  <a:srgbClr val="002060"/>
                </a:solidFill>
              </a:rPr>
              <a:t> </a:t>
            </a:r>
            <a:r>
              <a:rPr lang="pl-PL" sz="1600" b="1" dirty="0" smtClean="0">
                <a:solidFill>
                  <a:srgbClr val="002060"/>
                </a:solidFill>
              </a:rPr>
              <a:t>http</a:t>
            </a:r>
            <a:r>
              <a:rPr lang="pl-PL" sz="1600" b="1" dirty="0">
                <a:solidFill>
                  <a:srgbClr val="002060"/>
                </a:solidFill>
              </a:rPr>
              <a:t>://</a:t>
            </a:r>
            <a:r>
              <a:rPr lang="pl-PL" sz="1600" b="1" dirty="0" smtClean="0">
                <a:solidFill>
                  <a:srgbClr val="002060"/>
                </a:solidFill>
              </a:rPr>
              <a:t>podroze.onet.pl/ciekawe/khazar-islands-miasto-przyszlosci-w-azerbejdzanie/6j67z</a:t>
            </a:r>
            <a:br>
              <a:rPr lang="pl-PL" sz="1600" b="1" dirty="0" smtClean="0">
                <a:solidFill>
                  <a:srgbClr val="002060"/>
                </a:solidFill>
              </a:rPr>
            </a:br>
            <a:r>
              <a:rPr lang="pl-PL" sz="1600" b="1" u="sng" dirty="0" smtClean="0">
                <a:solidFill>
                  <a:srgbClr val="002060"/>
                </a:solidFill>
                <a:hlinkClick r:id="rId3"/>
              </a:rPr>
              <a:t>http</a:t>
            </a:r>
            <a:r>
              <a:rPr lang="pl-PL" sz="1600" b="1" u="sng" dirty="0">
                <a:solidFill>
                  <a:srgbClr val="002060"/>
                </a:solidFill>
                <a:hlinkClick r:id="rId3"/>
              </a:rPr>
              <a:t>://www.ekoatlantic.com/latestnews/atlantic-city-completes-eight-lane-road/</a:t>
            </a:r>
            <a:endParaRPr lang="pl-PL" sz="1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sz="1600" dirty="0">
                <a:solidFill>
                  <a:srgbClr val="002060"/>
                </a:solidFill>
              </a:rPr>
              <a:t> </a:t>
            </a:r>
            <a:r>
              <a:rPr lang="pl-PL" sz="1600" u="sng" dirty="0" smtClean="0">
                <a:solidFill>
                  <a:srgbClr val="002060"/>
                </a:solidFill>
                <a:hlinkClick r:id="rId4"/>
              </a:rPr>
              <a:t>http</a:t>
            </a:r>
            <a:r>
              <a:rPr lang="pl-PL" sz="1600" u="sng" dirty="0">
                <a:solidFill>
                  <a:srgbClr val="002060"/>
                </a:solidFill>
                <a:hlinkClick r:id="rId4"/>
              </a:rPr>
              <a:t>://nowezerniki.pl/nowe-zerniki-nagrodzone-w-prestizowym-konkursie-planistow</a:t>
            </a:r>
            <a:r>
              <a:rPr lang="pl-PL" sz="1600" u="sng" dirty="0" smtClean="0">
                <a:solidFill>
                  <a:srgbClr val="002060"/>
                </a:solidFill>
                <a:hlinkClick r:id="rId4"/>
              </a:rPr>
              <a:t>/</a:t>
            </a:r>
            <a:endParaRPr lang="pl-PL" sz="1600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sz="1600" b="1" u="sng" dirty="0">
                <a:solidFill>
                  <a:srgbClr val="002060"/>
                </a:solidFill>
                <a:hlinkClick r:id="rId5"/>
              </a:rPr>
              <a:t>http://www.altasa.pl/siewierz-jeziorna/</a:t>
            </a:r>
            <a:endParaRPr lang="pl-PL" sz="16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sz="1600" dirty="0" smtClean="0"/>
              <a:t> </a:t>
            </a:r>
            <a:r>
              <a:rPr lang="pl-PL" sz="1600" u="sng" dirty="0">
                <a:hlinkClick r:id="rId6"/>
              </a:rPr>
              <a:t>https://</a:t>
            </a:r>
            <a:r>
              <a:rPr lang="pl-PL" sz="1600" u="sng" dirty="0" smtClean="0">
                <a:hlinkClick r:id="rId6"/>
              </a:rPr>
              <a:t>pl.wikipedia.org/wiki/Plik:Stare_Miasto_Zamo%C5%9B%C4%87_plan.png</a:t>
            </a:r>
            <a:r>
              <a:rPr lang="pl-PL" sz="1600" u="sng" dirty="0"/>
              <a:t/>
            </a:r>
            <a:br>
              <a:rPr lang="pl-PL" sz="1600" u="sng" dirty="0"/>
            </a:br>
            <a:r>
              <a:rPr lang="pl-PL" sz="1600" u="sng" dirty="0">
                <a:hlinkClick r:id="rId7"/>
              </a:rPr>
              <a:t>http://resources.gale.com/gettingtogreenr/uncategorized/the-broken-promises-of-masdar-the-worlds-first-zero-carbon-city</a:t>
            </a:r>
            <a:r>
              <a:rPr lang="pl-PL" sz="1600" u="sng" dirty="0" smtClean="0">
                <a:hlinkClick r:id="rId7"/>
              </a:rPr>
              <a:t>/</a:t>
            </a:r>
            <a:endParaRPr lang="pl-PL" sz="1600" u="sng" dirty="0" smtClean="0"/>
          </a:p>
          <a:p>
            <a:pPr marL="0" indent="0">
              <a:buNone/>
            </a:pPr>
            <a:r>
              <a:rPr lang="pl-PL" sz="1600" u="sng" dirty="0"/>
              <a:t>http://www.siewierzjeziorna.pl/wizualizacje/</a:t>
            </a:r>
            <a:br>
              <a:rPr lang="pl-PL" sz="1600" u="sng" dirty="0"/>
            </a:br>
            <a:r>
              <a:rPr lang="pl-PL" sz="1600" u="sng" dirty="0"/>
              <a:t>https://www.google.pl/search?hl=pl&amp;site=imghp&amp;tbm=isch&amp;source=hp&amp;biw=1366&amp;bih=635&amp;q=Nowe+%C5%BBerniki+Wric%C5%82aw&amp;oq=Nowe+%C5%BBerniki+Wric%C5%82aw&amp;gs_l=img.12...1202.5944.0.7810.20.10.0.10.10.0.137.938.8j2.10.0....0...1ac.1.64.img..0.15.974...0j0i30k1j0i24k1.VJpoFyM0DVA#imgrc=OK2AAJ6dRZNioM%3A</a:t>
            </a:r>
            <a:endParaRPr lang="pl-PL" sz="1600" u="sng" dirty="0" smtClean="0"/>
          </a:p>
          <a:p>
            <a:pPr marL="0" indent="0">
              <a:buNone/>
            </a:pPr>
            <a:endParaRPr lang="pl-PL" sz="1600" u="sng" dirty="0" smtClean="0"/>
          </a:p>
          <a:p>
            <a:pPr marL="0" indent="0">
              <a:buNone/>
            </a:pPr>
            <a:r>
              <a:rPr lang="pl-PL" sz="1600" b="1" u="sng" dirty="0" smtClean="0"/>
              <a:t>Literatura:</a:t>
            </a:r>
          </a:p>
          <a:p>
            <a:pPr lvl="0"/>
            <a:r>
              <a:rPr lang="pl-PL" sz="1600" dirty="0"/>
              <a:t>Forum Odpowiedzialnego Biznesu: „Biznes na rzecz zrównoważonych miast”, 2/2014</a:t>
            </a:r>
          </a:p>
          <a:p>
            <a:r>
              <a:rPr lang="pl-PL" sz="1600" dirty="0" smtClean="0"/>
              <a:t>Gutowski </a:t>
            </a:r>
            <a:r>
              <a:rPr lang="pl-PL" sz="1600" dirty="0"/>
              <a:t>Bartłomiej: „Przestrzeń marzycieli. Miasto jako projekt utopijny”, Warszawa 2006</a:t>
            </a:r>
          </a:p>
          <a:p>
            <a:pPr lvl="0"/>
            <a:r>
              <a:rPr lang="pl-PL" sz="1600" dirty="0"/>
              <a:t>Kulesza Jacek: „Nowe Żerniki wzorem dla innych miast”, Dom Gazeta Wyborcza 21 IX 2016</a:t>
            </a:r>
          </a:p>
          <a:p>
            <a:pPr lvl="0"/>
            <a:r>
              <a:rPr lang="pl-PL" sz="1600" dirty="0" err="1" smtClean="0"/>
              <a:t>Węcławowicz</a:t>
            </a:r>
            <a:r>
              <a:rPr lang="pl-PL" sz="1600" dirty="0" smtClean="0"/>
              <a:t> – Bilska Elżbieta: Miasta przyszłości – tendencje, koncepcje, realizacje”, Wydawnictwo  Politechniki Krakowskiej, 1-A/2/2012  zeszyt  1</a:t>
            </a:r>
          </a:p>
          <a:p>
            <a:pPr lvl="0"/>
            <a:endParaRPr lang="pl-PL" sz="1600" dirty="0" smtClean="0"/>
          </a:p>
          <a:p>
            <a:pPr lvl="0"/>
            <a:endParaRPr lang="pl-PL" sz="1600" dirty="0"/>
          </a:p>
          <a:p>
            <a:pPr marL="0" indent="0">
              <a:buNone/>
            </a:pPr>
            <a:endParaRPr lang="pl-PL" sz="1600" dirty="0"/>
          </a:p>
          <a:p>
            <a:pPr marL="0" indent="0">
              <a:buNone/>
            </a:pPr>
            <a:endParaRPr lang="pl-PL" sz="1600" b="1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388032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475</Words>
  <Application>Microsoft Office PowerPoint</Application>
  <PresentationFormat>Pokaz na ekranie (4:3)</PresentationFormat>
  <Paragraphs>116</Paragraphs>
  <Slides>24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25" baseType="lpstr">
      <vt:lpstr>Motyw pakietu Office</vt:lpstr>
      <vt:lpstr>Prezentacja programu PowerPoint</vt:lpstr>
      <vt:lpstr>Miasta w liczbach, pytanie kluczowe</vt:lpstr>
      <vt:lpstr>Zamość – miasto idealne</vt:lpstr>
      <vt:lpstr>Miasta idealne w renesansie</vt:lpstr>
      <vt:lpstr>Miasta idealne w baroku</vt:lpstr>
      <vt:lpstr>Chaos urbanistyczny  w XIX i w XX wieku</vt:lpstr>
      <vt:lpstr>Cele  Zrównoważonego Rozwoju</vt:lpstr>
      <vt:lpstr>Wyzwania stojące przed miastami</vt:lpstr>
      <vt:lpstr>Miasta zrównoważone</vt:lpstr>
      <vt:lpstr>Idea miast przyszłości</vt:lpstr>
      <vt:lpstr>Miasta Inteligentne – Smart Cities</vt:lpstr>
      <vt:lpstr>Miasta Intensywne – Compact Cities</vt:lpstr>
      <vt:lpstr>Miasta Ekstensywne</vt:lpstr>
      <vt:lpstr>Miasta Ekologiczne </vt:lpstr>
      <vt:lpstr>Dobre przykłady z Polski</vt:lpstr>
      <vt:lpstr>Siewierz Jeziorna</vt:lpstr>
      <vt:lpstr>Nowe Żerniki Wrocław</vt:lpstr>
      <vt:lpstr>Przykłady ze świata</vt:lpstr>
      <vt:lpstr>KHAZAR ISLANDS - Azerbejdżan</vt:lpstr>
      <vt:lpstr>SONGDO, Korea</vt:lpstr>
      <vt:lpstr>MASDAR, Zjednoczone Emiraty Arabskie</vt:lpstr>
      <vt:lpstr>Praca domowa</vt:lpstr>
      <vt:lpstr>I na koniec… </vt:lpstr>
      <vt:lpstr>Źródła: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Basiaiiwona</dc:creator>
  <cp:lastModifiedBy>Basiaiiwona</cp:lastModifiedBy>
  <cp:revision>31</cp:revision>
  <dcterms:created xsi:type="dcterms:W3CDTF">2016-10-02T11:27:51Z</dcterms:created>
  <dcterms:modified xsi:type="dcterms:W3CDTF">2016-10-04T11:03:46Z</dcterms:modified>
</cp:coreProperties>
</file>